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527" r:id="rId3"/>
    <p:sldId id="502" r:id="rId4"/>
    <p:sldId id="503" r:id="rId5"/>
    <p:sldId id="504" r:id="rId6"/>
    <p:sldId id="505" r:id="rId7"/>
    <p:sldId id="506" r:id="rId8"/>
    <p:sldId id="507" r:id="rId9"/>
    <p:sldId id="509" r:id="rId10"/>
    <p:sldId id="510" r:id="rId11"/>
    <p:sldId id="511" r:id="rId12"/>
    <p:sldId id="512" r:id="rId13"/>
    <p:sldId id="513" r:id="rId14"/>
    <p:sldId id="514" r:id="rId15"/>
    <p:sldId id="516" r:id="rId16"/>
    <p:sldId id="517" r:id="rId17"/>
    <p:sldId id="518" r:id="rId18"/>
    <p:sldId id="519" r:id="rId19"/>
    <p:sldId id="520" r:id="rId20"/>
    <p:sldId id="521" r:id="rId21"/>
    <p:sldId id="522" r:id="rId22"/>
    <p:sldId id="525" r:id="rId23"/>
    <p:sldId id="524" r:id="rId24"/>
    <p:sldId id="526" r:id="rId25"/>
    <p:sldId id="273" r:id="rId26"/>
  </p:sldIdLst>
  <p:sldSz cx="12192000" cy="6858000"/>
  <p:notesSz cx="6858000" cy="9144000"/>
  <p:embeddedFontLst>
    <p:embeddedFont>
      <p:font typeface="Roboto Slab" charset="0"/>
      <p:regular r:id="rId28"/>
      <p:bold r:id="rId29"/>
    </p:embeddedFont>
    <p:embeddedFont>
      <p:font typeface="Calibri"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6318"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20-02-2023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pPr/>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pPr/>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pPr/>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pPr/>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 xmlns:p14="http://schemas.microsoft.com/office/powerpoint/2010/main" val="46888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2477122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 xmlns:p14="http://schemas.microsoft.com/office/powerpoint/2010/main" val="460621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465015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62761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79710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541498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154945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232591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3190197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1796326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581209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2693926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 xmlns:p14="http://schemas.microsoft.com/office/powerpoint/2010/main" val="1657491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 xmlns:p14="http://schemas.microsoft.com/office/powerpoint/2010/main" val="245739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pPr/>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pPr/>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pPr/>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pPr/>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pPr/>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pPr/>
              <a:t>2/20/2023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hyperlink" Target="https://github.com/Embedded-org/ACCOMPLISHMENTS/blob/master/RACE_CAPSTONE_PROJECT2/Capstone2_implementation.docx"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83" y="1899380"/>
            <a:ext cx="5905501" cy="1998307"/>
          </a:xfrm>
        </p:spPr>
        <p:txBody>
          <a:bodyPr anchor="ctr">
            <a:noAutofit/>
          </a:bodyPr>
          <a:lstStyle/>
          <a:p>
            <a:pPr algn="l">
              <a:lnSpc>
                <a:spcPct val="100000"/>
              </a:lnSpc>
            </a:pPr>
            <a:r>
              <a:rPr lang="en-US" sz="3200" b="1" dirty="0" smtClean="0">
                <a:cs typeface="Arial" panose="020B0604020202020204" pitchFamily="34" charset="0"/>
              </a:rPr>
              <a:t>Modelling direction detection in selected stocks in Indian BFSI sector</a:t>
            </a:r>
            <a:endParaRPr lang="en-US" sz="2800" dirty="0">
              <a:cs typeface="Arial" panose="020B0604020202020204" pitchFamily="34" charset="0"/>
            </a:endParaRPr>
          </a:p>
        </p:txBody>
      </p:sp>
      <p:sp>
        <p:nvSpPr>
          <p:cNvPr id="3" name="Subtitle 2"/>
          <p:cNvSpPr>
            <a:spLocks noGrp="1"/>
          </p:cNvSpPr>
          <p:nvPr>
            <p:ph type="subTitle" idx="1"/>
          </p:nvPr>
        </p:nvSpPr>
        <p:spPr>
          <a:xfrm>
            <a:off x="5754994" y="2915884"/>
            <a:ext cx="5905500" cy="2232346"/>
          </a:xfrm>
        </p:spPr>
        <p:txBody>
          <a:bodyPr>
            <a:noAutofit/>
          </a:bodyPr>
          <a:lstStyle/>
          <a:p>
            <a:pPr algn="r"/>
            <a:r>
              <a:rPr lang="en-US" sz="1800" b="1" dirty="0" smtClean="0">
                <a:solidFill>
                  <a:schemeClr val="bg1"/>
                </a:solidFill>
                <a:latin typeface="+mj-lt"/>
                <a:cs typeface="Arial" panose="020B0604020202020204" pitchFamily="34" charset="0"/>
              </a:rPr>
              <a:t>Name: Anand Mohan</a:t>
            </a:r>
            <a:endParaRPr lang="en-US" sz="1800" b="1" dirty="0">
              <a:solidFill>
                <a:schemeClr val="bg1"/>
              </a:solidFill>
              <a:latin typeface="+mj-lt"/>
              <a:cs typeface="Arial" panose="020B0604020202020204" pitchFamily="34" charset="0"/>
            </a:endParaRPr>
          </a:p>
          <a:p>
            <a:pPr algn="r"/>
            <a:endParaRPr lang="en-US" sz="1800" b="1"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Program</a:t>
            </a:r>
            <a:r>
              <a:rPr lang="en-US" sz="1400" dirty="0" smtClean="0">
                <a:solidFill>
                  <a:schemeClr val="bg1"/>
                </a:solidFill>
                <a:latin typeface="+mj-lt"/>
                <a:cs typeface="Arial" panose="020B0604020202020204" pitchFamily="34" charset="0"/>
              </a:rPr>
              <a:t>: MBA in Business Analytics</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Batch:MBA06</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SRN</a:t>
            </a:r>
            <a:r>
              <a:rPr lang="en-US" sz="1400" dirty="0" smtClean="0">
                <a:solidFill>
                  <a:schemeClr val="bg1"/>
                </a:solidFill>
                <a:latin typeface="+mj-lt"/>
                <a:cs typeface="Arial" panose="020B0604020202020204" pitchFamily="34" charset="0"/>
              </a:rPr>
              <a:t>: R19MBA53</a:t>
            </a:r>
            <a:endParaRPr lang="en-US" sz="1400" dirty="0">
              <a:solidFill>
                <a:schemeClr val="bg1"/>
              </a:solidFill>
              <a:latin typeface="+mj-lt"/>
              <a:cs typeface="Arial" panose="020B0604020202020204" pitchFamily="34" charset="0"/>
            </a:endParaRPr>
          </a:p>
          <a:p>
            <a:pPr algn="r"/>
            <a:r>
              <a:rPr lang="en-US" sz="1400" dirty="0" smtClean="0">
                <a:solidFill>
                  <a:schemeClr val="bg1"/>
                </a:solidFill>
                <a:latin typeface="+mj-lt"/>
                <a:cs typeface="Arial" panose="020B0604020202020204" pitchFamily="34" charset="0"/>
              </a:rPr>
              <a:t>Date:25/2/2023</a:t>
            </a:r>
            <a:endParaRPr lang="en-US" sz="1400" dirty="0">
              <a:solidFill>
                <a:schemeClr val="bg1"/>
              </a:solidFill>
              <a:latin typeface="+mj-lt"/>
              <a:cs typeface="Arial" panose="020B0604020202020204" pitchFamily="34" charset="0"/>
            </a:endParaRPr>
          </a:p>
          <a:p>
            <a:pPr algn="r"/>
            <a:r>
              <a:rPr lang="en-US" sz="1400" dirty="0">
                <a:solidFill>
                  <a:schemeClr val="bg1"/>
                </a:solidFill>
                <a:latin typeface="+mj-lt"/>
                <a:cs typeface="Arial" panose="020B0604020202020204" pitchFamily="34" charset="0"/>
              </a:rPr>
              <a:t>Capstone </a:t>
            </a:r>
            <a:r>
              <a:rPr lang="en-US" sz="1400" dirty="0" smtClean="0">
                <a:solidFill>
                  <a:schemeClr val="bg1"/>
                </a:solidFill>
                <a:latin typeface="+mj-lt"/>
                <a:cs typeface="Arial" panose="020B0604020202020204" pitchFamily="34" charset="0"/>
              </a:rPr>
              <a:t>1/2:2 </a:t>
            </a:r>
            <a:endParaRPr lang="en-US" sz="14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316049"/>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p14="http://schemas.microsoft.com/office/powerpoint/2010/main" xmlns="" val="3819035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12" name="Picture 11"/>
          <p:cNvPicPr/>
          <p:nvPr/>
        </p:nvPicPr>
        <p:blipFill>
          <a:blip r:embed="rId2"/>
          <a:srcRect/>
          <a:stretch>
            <a:fillRect/>
          </a:stretch>
        </p:blipFill>
        <p:spPr bwMode="auto">
          <a:xfrm>
            <a:off x="329694" y="1428886"/>
            <a:ext cx="2703578" cy="2296333"/>
          </a:xfrm>
          <a:prstGeom prst="rect">
            <a:avLst/>
          </a:prstGeom>
          <a:noFill/>
          <a:ln w="9525">
            <a:noFill/>
            <a:miter lim="800000"/>
            <a:headEnd/>
            <a:tailEnd/>
          </a:ln>
        </p:spPr>
      </p:pic>
      <p:pic>
        <p:nvPicPr>
          <p:cNvPr id="15" name="Picture 14"/>
          <p:cNvPicPr/>
          <p:nvPr/>
        </p:nvPicPr>
        <p:blipFill>
          <a:blip r:embed="rId3"/>
          <a:srcRect/>
          <a:stretch>
            <a:fillRect/>
          </a:stretch>
        </p:blipFill>
        <p:spPr bwMode="auto">
          <a:xfrm>
            <a:off x="3165629" y="1472133"/>
            <a:ext cx="2725719" cy="2226578"/>
          </a:xfrm>
          <a:prstGeom prst="rect">
            <a:avLst/>
          </a:prstGeom>
          <a:noFill/>
          <a:ln w="9525">
            <a:noFill/>
            <a:miter lim="800000"/>
            <a:headEnd/>
            <a:tailEnd/>
          </a:ln>
        </p:spPr>
      </p:pic>
      <p:pic>
        <p:nvPicPr>
          <p:cNvPr id="16" name="Picture 15"/>
          <p:cNvPicPr/>
          <p:nvPr/>
        </p:nvPicPr>
        <p:blipFill>
          <a:blip r:embed="rId4"/>
          <a:srcRect/>
          <a:stretch>
            <a:fillRect/>
          </a:stretch>
        </p:blipFill>
        <p:spPr bwMode="auto">
          <a:xfrm>
            <a:off x="6188144" y="1483812"/>
            <a:ext cx="2377248" cy="2267533"/>
          </a:xfrm>
          <a:prstGeom prst="rect">
            <a:avLst/>
          </a:prstGeom>
          <a:noFill/>
          <a:ln w="9525">
            <a:noFill/>
            <a:miter lim="800000"/>
            <a:headEnd/>
            <a:tailEnd/>
          </a:ln>
        </p:spPr>
      </p:pic>
      <p:sp>
        <p:nvSpPr>
          <p:cNvPr id="17" name="Down Arrow 16"/>
          <p:cNvSpPr/>
          <p:nvPr/>
        </p:nvSpPr>
        <p:spPr>
          <a:xfrm>
            <a:off x="968572" y="3722914"/>
            <a:ext cx="376518" cy="285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108653" y="3722914"/>
            <a:ext cx="349624" cy="311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396957" y="3751345"/>
            <a:ext cx="322730" cy="309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B2BAA538-2736-4E9D-AB6C-DE968E13EB92}"/>
              </a:ext>
            </a:extLst>
          </p:cNvPr>
          <p:cNvSpPr txBox="1"/>
          <p:nvPr/>
        </p:nvSpPr>
        <p:spPr>
          <a:xfrm>
            <a:off x="1413794" y="3808662"/>
            <a:ext cx="1629852" cy="646331"/>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21" name="TextBox 20">
            <a:extLst>
              <a:ext uri="{FF2B5EF4-FFF2-40B4-BE49-F238E27FC236}">
                <a16:creationId xmlns:a16="http://schemas.microsoft.com/office/drawing/2014/main" xmlns="" id="{18A2F7BB-C0F2-4EF8-839F-D7CFCB22F184}"/>
              </a:ext>
            </a:extLst>
          </p:cNvPr>
          <p:cNvSpPr txBox="1"/>
          <p:nvPr/>
        </p:nvSpPr>
        <p:spPr>
          <a:xfrm>
            <a:off x="4505945" y="3816814"/>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22" name="TextBox 21">
            <a:extLst>
              <a:ext uri="{FF2B5EF4-FFF2-40B4-BE49-F238E27FC236}">
                <a16:creationId xmlns:a16="http://schemas.microsoft.com/office/drawing/2014/main" xmlns="" id="{42DE68AB-BBAE-415B-BC48-E23F063971DA}"/>
              </a:ext>
            </a:extLst>
          </p:cNvPr>
          <p:cNvSpPr txBox="1"/>
          <p:nvPr/>
        </p:nvSpPr>
        <p:spPr>
          <a:xfrm>
            <a:off x="6795958" y="3820057"/>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cxnSp>
        <p:nvCxnSpPr>
          <p:cNvPr id="27" name="Straight Connector 26">
            <a:extLst>
              <a:ext uri="{FF2B5EF4-FFF2-40B4-BE49-F238E27FC236}">
                <a16:creationId xmlns:a16="http://schemas.microsoft.com/office/drawing/2014/main" xmlns="" id="{A7F6EB29-B571-4B48-81E4-62197B16AB23}"/>
              </a:ext>
            </a:extLst>
          </p:cNvPr>
          <p:cNvCxnSpPr/>
          <p:nvPr/>
        </p:nvCxnSpPr>
        <p:spPr>
          <a:xfrm rot="5400000">
            <a:off x="7229122" y="2726639"/>
            <a:ext cx="3065986" cy="24612"/>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xmlns="" id="{1B9CB8C1-9CBF-4D97-8B9B-DC1C9D76BEDF}"/>
              </a:ext>
            </a:extLst>
          </p:cNvPr>
          <p:cNvSpPr txBox="1"/>
          <p:nvPr/>
        </p:nvSpPr>
        <p:spPr>
          <a:xfrm>
            <a:off x="8908869" y="1280160"/>
            <a:ext cx="2842709" cy="2031325"/>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sp>
        <p:nvSpPr>
          <p:cNvPr id="30" name="TextBox 29">
            <a:extLst>
              <a:ext uri="{FF2B5EF4-FFF2-40B4-BE49-F238E27FC236}">
                <a16:creationId xmlns:a16="http://schemas.microsoft.com/office/drawing/2014/main" xmlns="" id="{EBE78701-8AA4-40AE-961C-0357B182FDFC}"/>
              </a:ext>
            </a:extLst>
          </p:cNvPr>
          <p:cNvSpPr txBox="1"/>
          <p:nvPr/>
        </p:nvSpPr>
        <p:spPr>
          <a:xfrm>
            <a:off x="8895806" y="3448594"/>
            <a:ext cx="28972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pic>
        <p:nvPicPr>
          <p:cNvPr id="31" name="Picture 30"/>
          <p:cNvPicPr/>
          <p:nvPr/>
        </p:nvPicPr>
        <p:blipFill>
          <a:blip r:embed="rId5"/>
          <a:srcRect/>
          <a:stretch>
            <a:fillRect/>
          </a:stretch>
        </p:blipFill>
        <p:spPr bwMode="auto">
          <a:xfrm>
            <a:off x="326571" y="4846320"/>
            <a:ext cx="5944236" cy="1319759"/>
          </a:xfrm>
          <a:prstGeom prst="rect">
            <a:avLst/>
          </a:prstGeom>
          <a:noFill/>
          <a:ln w="9525">
            <a:noFill/>
            <a:miter lim="800000"/>
            <a:headEnd/>
            <a:tailEnd/>
          </a:ln>
        </p:spPr>
      </p:pic>
      <p:sp>
        <p:nvSpPr>
          <p:cNvPr id="32" name="Right Arrow 31"/>
          <p:cNvSpPr/>
          <p:nvPr/>
        </p:nvSpPr>
        <p:spPr>
          <a:xfrm>
            <a:off x="6296297" y="5290457"/>
            <a:ext cx="561703"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0"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0" i="0" u="none" strike="noStrike" cap="none" normalizeH="0" baseline="0" dirty="0" smtClean="0">
              <a:ln>
                <a:noFill/>
              </a:ln>
              <a:solidFill>
                <a:schemeClr val="tx1"/>
              </a:solidFill>
              <a:effectLst/>
              <a:latin typeface="Roboto Slab" charset="0"/>
              <a:ea typeface="Roboto Slab" charset="0"/>
              <a:cs typeface="Arial" pitchFamily="34" charset="0"/>
            </a:endParaRP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27" name="Straight Connector 26">
            <a:extLst>
              <a:ext uri="{FF2B5EF4-FFF2-40B4-BE49-F238E27FC236}">
                <a16:creationId xmlns:a16="http://schemas.microsoft.com/office/drawing/2014/main" xmlns="" id="{A7F6EB29-B571-4B48-81E4-62197B16AB23}"/>
              </a:ext>
            </a:extLst>
          </p:cNvPr>
          <p:cNvCxnSpPr/>
          <p:nvPr/>
        </p:nvCxnSpPr>
        <p:spPr>
          <a:xfrm rot="10800000">
            <a:off x="261258" y="5159830"/>
            <a:ext cx="11234057" cy="2612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p:cNvPicPr/>
          <p:nvPr/>
        </p:nvPicPr>
        <p:blipFill>
          <a:blip r:embed="rId2"/>
          <a:srcRect/>
          <a:stretch>
            <a:fillRect/>
          </a:stretch>
        </p:blipFill>
        <p:spPr bwMode="auto">
          <a:xfrm>
            <a:off x="369479" y="1354297"/>
            <a:ext cx="3902075" cy="2904194"/>
          </a:xfrm>
          <a:prstGeom prst="rect">
            <a:avLst/>
          </a:prstGeom>
          <a:noFill/>
          <a:ln w="9525">
            <a:noFill/>
            <a:miter lim="800000"/>
            <a:headEnd/>
            <a:tailEnd/>
          </a:ln>
        </p:spPr>
      </p:pic>
      <p:sp>
        <p:nvSpPr>
          <p:cNvPr id="35" name="Rectangle 34"/>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HDFCBANK</a:t>
            </a:r>
            <a:endParaRPr lang="en-US" dirty="0"/>
          </a:p>
        </p:txBody>
      </p:sp>
      <p:pic>
        <p:nvPicPr>
          <p:cNvPr id="36" name="Picture 35"/>
          <p:cNvPicPr/>
          <p:nvPr/>
        </p:nvPicPr>
        <p:blipFill>
          <a:blip r:embed="rId3"/>
          <a:srcRect/>
          <a:stretch>
            <a:fillRect/>
          </a:stretch>
        </p:blipFill>
        <p:spPr bwMode="auto">
          <a:xfrm>
            <a:off x="4471216" y="1368424"/>
            <a:ext cx="3706133" cy="2994570"/>
          </a:xfrm>
          <a:prstGeom prst="rect">
            <a:avLst/>
          </a:prstGeom>
          <a:noFill/>
          <a:ln w="9525">
            <a:noFill/>
            <a:miter lim="800000"/>
            <a:headEnd/>
            <a:tailEnd/>
          </a:ln>
        </p:spPr>
      </p:pic>
      <p:sp>
        <p:nvSpPr>
          <p:cNvPr id="37" name="Rectangle 36"/>
          <p:cNvSpPr/>
          <p:nvPr/>
        </p:nvSpPr>
        <p:spPr>
          <a:xfrm>
            <a:off x="4666799" y="4415636"/>
            <a:ext cx="3240071"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KOTAKBANK</a:t>
            </a:r>
            <a:endParaRPr lang="en-US" dirty="0"/>
          </a:p>
        </p:txBody>
      </p:sp>
      <p:pic>
        <p:nvPicPr>
          <p:cNvPr id="38" name="Picture 37"/>
          <p:cNvPicPr/>
          <p:nvPr/>
        </p:nvPicPr>
        <p:blipFill>
          <a:blip r:embed="rId4"/>
          <a:srcRect/>
          <a:stretch>
            <a:fillRect/>
          </a:stretch>
        </p:blipFill>
        <p:spPr bwMode="auto">
          <a:xfrm>
            <a:off x="8353958" y="1385046"/>
            <a:ext cx="3385324" cy="2877672"/>
          </a:xfrm>
          <a:prstGeom prst="rect">
            <a:avLst/>
          </a:prstGeom>
          <a:noFill/>
          <a:ln w="9525">
            <a:noFill/>
            <a:miter lim="800000"/>
            <a:headEnd/>
            <a:tailEnd/>
          </a:ln>
        </p:spPr>
      </p:pic>
      <p:sp>
        <p:nvSpPr>
          <p:cNvPr id="39" name="Rectangle 38"/>
          <p:cNvSpPr/>
          <p:nvPr/>
        </p:nvSpPr>
        <p:spPr>
          <a:xfrm>
            <a:off x="8436459" y="4406671"/>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SBIBANK</a:t>
            </a:r>
            <a:endParaRPr lang="en-US" dirty="0"/>
          </a:p>
        </p:txBody>
      </p:sp>
      <p:sp>
        <p:nvSpPr>
          <p:cNvPr id="58369" name="Rectangle 1"/>
          <p:cNvSpPr>
            <a:spLocks noChangeArrowheads="1"/>
          </p:cNvSpPr>
          <p:nvPr/>
        </p:nvSpPr>
        <p:spPr bwMode="auto">
          <a:xfrm>
            <a:off x="389964" y="5499846"/>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xmlns=""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xmlns=""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xmlns=""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xmlns="" id="{8E6F0A4B-F7BE-48A3-BB86-15E6E1DBC11C}"/>
              </a:ext>
            </a:extLst>
          </p:cNvPr>
          <p:cNvGraphicFramePr>
            <a:graphicFrameLocks noGrp="1"/>
          </p:cNvGraphicFramePr>
          <p:nvPr>
            <p:extLst>
              <p:ext uri="{D42A27DB-BD31-4B8C-83A1-F6EECF244321}">
                <p14:modId xmlns:p14="http://schemas.microsoft.com/office/powerpoint/2010/main" xmlns=""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xmlns="" val="4025259242"/>
                    </a:ext>
                  </a:extLst>
                </a:gridCol>
                <a:gridCol w="9112974">
                  <a:extLst>
                    <a:ext uri="{9D8B030D-6E8A-4147-A177-3AD203B41FA5}">
                      <a16:colId xmlns:a16="http://schemas.microsoft.com/office/drawing/2014/main" xmlns=""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xmlns=""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xmlns="" val="3217177518"/>
                  </a:ext>
                </a:extLst>
              </a:tr>
            </a:tbl>
          </a:graphicData>
        </a:graphic>
      </p:graphicFrame>
    </p:spTree>
    <p:extLst>
      <p:ext uri="{BB962C8B-B14F-4D97-AF65-F5344CB8AC3E}">
        <p14:creationId xmlns:p14="http://schemas.microsoft.com/office/powerpoint/2010/main" xmlns="" val="36268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xmlns="" id="{6074E0B8-60C8-42EF-8AEA-CDD2C998EE8D}"/>
              </a:ext>
            </a:extLst>
          </p:cNvPr>
          <p:cNvGraphicFramePr>
            <a:graphicFrameLocks noGrp="1"/>
          </p:cNvGraphicFramePr>
          <p:nvPr>
            <p:extLst>
              <p:ext uri="{D42A27DB-BD31-4B8C-83A1-F6EECF244321}">
                <p14:modId xmlns:p14="http://schemas.microsoft.com/office/powerpoint/2010/main" xmlns=""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xmlns="" val="2200667034"/>
                    </a:ext>
                  </a:extLst>
                </a:gridCol>
                <a:gridCol w="8327665">
                  <a:extLst>
                    <a:ext uri="{9D8B030D-6E8A-4147-A177-3AD203B41FA5}">
                      <a16:colId xmlns:a16="http://schemas.microsoft.com/office/drawing/2014/main" xmlns=""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xmlns=""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xmlns=""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xmlns="" val="3461708392"/>
                  </a:ext>
                </a:extLst>
              </a:tr>
            </a:tbl>
          </a:graphicData>
        </a:graphic>
      </p:graphicFrame>
      <p:cxnSp>
        <p:nvCxnSpPr>
          <p:cNvPr id="9" name="Straight Connector 8">
            <a:extLst>
              <a:ext uri="{FF2B5EF4-FFF2-40B4-BE49-F238E27FC236}">
                <a16:creationId xmlns:a16="http://schemas.microsoft.com/office/drawing/2014/main" xmlns=""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xmlns=""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xmlns=""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xmlns=""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xmlns=""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xmlns=""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xmlns="" val="35626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xmlns="" val="165130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xmlns=""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xmlns=""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xmlns="" val="40604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xmlns="" val="1346485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xmlns="" val="4219639610"/>
                    </a:ext>
                  </a:extLst>
                </a:gridCol>
                <a:gridCol w="1735860">
                  <a:extLst>
                    <a:ext uri="{9D8B030D-6E8A-4147-A177-3AD203B41FA5}">
                      <a16:colId xmlns:a16="http://schemas.microsoft.com/office/drawing/2014/main" xmlns="" val="1669447782"/>
                    </a:ext>
                  </a:extLst>
                </a:gridCol>
                <a:gridCol w="1602282">
                  <a:extLst>
                    <a:ext uri="{9D8B030D-6E8A-4147-A177-3AD203B41FA5}">
                      <a16:colId xmlns:a16="http://schemas.microsoft.com/office/drawing/2014/main" xmlns="" val="2157121228"/>
                    </a:ext>
                  </a:extLst>
                </a:gridCol>
                <a:gridCol w="1636602">
                  <a:extLst>
                    <a:ext uri="{9D8B030D-6E8A-4147-A177-3AD203B41FA5}">
                      <a16:colId xmlns:a16="http://schemas.microsoft.com/office/drawing/2014/main" xmlns=""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xmlns=""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xmlns=""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xmlns=""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xmlns=""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xmlns=""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878277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11" name="TextBox 10">
            <a:extLst>
              <a:ext uri="{FF2B5EF4-FFF2-40B4-BE49-F238E27FC236}">
                <a16:creationId xmlns:a16="http://schemas.microsoft.com/office/drawing/2014/main" xmlns="" id="{4352A583-8CDE-410D-B728-4692EF0C4F3D}"/>
              </a:ext>
            </a:extLst>
          </p:cNvPr>
          <p:cNvSpPr txBox="1"/>
          <p:nvPr/>
        </p:nvSpPr>
        <p:spPr>
          <a:xfrm>
            <a:off x="358194" y="1452461"/>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8" name="Picture 7"/>
          <p:cNvPicPr/>
          <p:nvPr/>
        </p:nvPicPr>
        <p:blipFill>
          <a:blip r:embed="rId2"/>
          <a:srcRect/>
          <a:stretch>
            <a:fillRect/>
          </a:stretch>
        </p:blipFill>
        <p:spPr bwMode="auto">
          <a:xfrm>
            <a:off x="611550" y="2073548"/>
            <a:ext cx="4182519" cy="2772772"/>
          </a:xfrm>
          <a:prstGeom prst="rect">
            <a:avLst/>
          </a:prstGeom>
          <a:noFill/>
          <a:ln w="9525">
            <a:noFill/>
            <a:miter lim="800000"/>
            <a:headEnd/>
            <a:tailEnd/>
          </a:ln>
        </p:spPr>
      </p:pic>
      <p:sp>
        <p:nvSpPr>
          <p:cNvPr id="10" name="Right Arrow 9"/>
          <p:cNvSpPr/>
          <p:nvPr/>
        </p:nvSpPr>
        <p:spPr>
          <a:xfrm>
            <a:off x="4807131" y="2808514"/>
            <a:ext cx="770709"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99761" y="2209689"/>
            <a:ext cx="6096000" cy="923330"/>
          </a:xfrm>
          <a:prstGeom prst="rect">
            <a:avLst/>
          </a:prstGeom>
          <a:solidFill>
            <a:schemeClr val="accent3">
              <a:lumMod val="60000"/>
              <a:lumOff val="40000"/>
            </a:schemeClr>
          </a:solidFill>
        </p:spPr>
        <p:txBody>
          <a:bodyPr>
            <a:spAutoFit/>
          </a:bodyPr>
          <a:lstStyle/>
          <a:p>
            <a:r>
              <a:rPr lang="en-US" dirty="0" smtClean="0"/>
              <a:t>Using Trend Indicators with the highest precision of 0.85 for HDFCBANK stock, the confusion matrix provides information as shown.</a:t>
            </a:r>
            <a:endParaRPr lang="en-US" dirty="0"/>
          </a:p>
        </p:txBody>
      </p:sp>
      <p:pic>
        <p:nvPicPr>
          <p:cNvPr id="13" name="Picture 12"/>
          <p:cNvPicPr/>
          <p:nvPr/>
        </p:nvPicPr>
        <p:blipFill>
          <a:blip r:embed="rId3"/>
          <a:srcRect/>
          <a:stretch>
            <a:fillRect/>
          </a:stretch>
        </p:blipFill>
        <p:spPr bwMode="auto">
          <a:xfrm>
            <a:off x="5758856" y="3181962"/>
            <a:ext cx="4070629" cy="1512977"/>
          </a:xfrm>
          <a:prstGeom prst="rect">
            <a:avLst/>
          </a:prstGeom>
          <a:noFill/>
          <a:ln w="9525">
            <a:noFill/>
            <a:miter lim="800000"/>
            <a:headEnd/>
            <a:tailEnd/>
          </a:ln>
        </p:spPr>
      </p:pic>
      <p:sp>
        <p:nvSpPr>
          <p:cNvPr id="7169"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Net Returns will be: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14" name="Rectangle 13"/>
          <p:cNvSpPr/>
          <p:nvPr/>
        </p:nvSpPr>
        <p:spPr>
          <a:xfrm>
            <a:off x="383178" y="4952889"/>
            <a:ext cx="4332513" cy="1477328"/>
          </a:xfrm>
          <a:prstGeom prst="rect">
            <a:avLst/>
          </a:prstGeom>
          <a:solidFill>
            <a:schemeClr val="accent3">
              <a:lumMod val="60000"/>
              <a:lumOff val="40000"/>
            </a:schemeClr>
          </a:solidFill>
        </p:spPr>
        <p:txBody>
          <a:bodyPr wrap="square">
            <a:spAutoFit/>
          </a:bodyPr>
          <a:lstStyle/>
          <a:p>
            <a:r>
              <a:rPr lang="en-US" dirty="0" smtClean="0"/>
              <a:t>If we invest Rs.10000 for 6 years and roughly calculate profit with 0.5% change on close price with the highest precision in detecting true positives </a:t>
            </a:r>
            <a:endParaRPr lang="en-US" dirty="0"/>
          </a:p>
        </p:txBody>
      </p:sp>
      <p:sp>
        <p:nvSpPr>
          <p:cNvPr id="16" name="Right Arrow 15"/>
          <p:cNvSpPr/>
          <p:nvPr/>
        </p:nvSpPr>
        <p:spPr>
          <a:xfrm>
            <a:off x="4728754" y="5355771"/>
            <a:ext cx="927463"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95433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sz="3200" b="1" dirty="0" smtClean="0"/>
              <a:t/>
            </a:r>
            <a:br>
              <a:rPr lang="en-US" sz="3200" b="1" dirty="0" smtClean="0"/>
            </a:br>
            <a:r>
              <a:rPr lang="en-US" sz="3200" b="1" dirty="0" smtClean="0"/>
              <a:t>Risk-Adjusted Returns</a:t>
            </a:r>
            <a:br>
              <a:rPr lang="en-US" sz="3200" b="1" dirty="0" smtClean="0"/>
            </a:br>
            <a:r>
              <a:rPr lang="en-US" sz="3200" dirty="0" smtClean="0"/>
              <a:t> </a:t>
            </a:r>
            <a:endParaRPr lang="en-US" sz="3200" dirty="0"/>
          </a:p>
        </p:txBody>
      </p:sp>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6041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xmlns="" val="299543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a16="http://schemas.microsoft.com/office/drawing/2014/main" xmlns=""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xmlns=""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xmlns="" val="106598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xmlns=""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xmlns=""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xmlns=""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xmlns="" val="343696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xmlns="" id="{21BAC6B7-2DC4-48F1-8635-549E89D45D38}"/>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xmlns=""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xmlns="" val="2173553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xmlns=""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xmlns="" val="3777672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xmlns=""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xmlns=""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184789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xmlns=""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p14="http://schemas.microsoft.com/office/powerpoint/2010/main" xmlns=""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xmlns=""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xmlns="" id="{60F5F097-7DCC-44B4-B960-7F58E7107176}"/>
              </a:ext>
              <a:ext uri="{C183D7F6-B498-43B3-948B-1728B52AA6E4}">
                <adec:decorative xmlns:adec="http://schemas.microsoft.com/office/drawing/2017/decorative" xmlns=""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xmlns=""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xmlns=""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xmlns=""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xmlns=""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xmlns=""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xmlns=""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620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xmlns=""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xmlns=""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xmlns=""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xmlns=""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xmlns=""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xmlns=""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xmlns=""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xmlns=""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xmlns=""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xmlns=""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xmlns=""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xmlns=""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xmlns=""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xmlns=""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xmlns="" id="{61412C31-627E-4631-BD2F-0417773919B6}"/>
              </a:ext>
            </a:extLst>
          </p:cNvPr>
          <p:cNvGraphicFramePr>
            <a:graphicFrameLocks noGrp="1"/>
          </p:cNvGraphicFramePr>
          <p:nvPr>
            <p:extLst>
              <p:ext uri="{D42A27DB-BD31-4B8C-83A1-F6EECF244321}">
                <p14:modId xmlns:p14="http://schemas.microsoft.com/office/powerpoint/2010/main" xmlns=""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xmlns="" val="3631422218"/>
                    </a:ext>
                  </a:extLst>
                </a:gridCol>
                <a:gridCol w="1381724">
                  <a:extLst>
                    <a:ext uri="{9D8B030D-6E8A-4147-A177-3AD203B41FA5}">
                      <a16:colId xmlns:a16="http://schemas.microsoft.com/office/drawing/2014/main" xmlns="" val="483167527"/>
                    </a:ext>
                  </a:extLst>
                </a:gridCol>
                <a:gridCol w="1381724">
                  <a:extLst>
                    <a:ext uri="{9D8B030D-6E8A-4147-A177-3AD203B41FA5}">
                      <a16:colId xmlns:a16="http://schemas.microsoft.com/office/drawing/2014/main" xmlns="" val="14398274"/>
                    </a:ext>
                  </a:extLst>
                </a:gridCol>
                <a:gridCol w="1381724">
                  <a:extLst>
                    <a:ext uri="{9D8B030D-6E8A-4147-A177-3AD203B41FA5}">
                      <a16:colId xmlns:a16="http://schemas.microsoft.com/office/drawing/2014/main" xmlns=""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xmlns=""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xmlns=""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xmlns=""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xmlns=""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xmlns=""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xmlns=""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xmlns="" val="1026198387"/>
                  </a:ext>
                </a:extLst>
              </a:tr>
            </a:tbl>
          </a:graphicData>
        </a:graphic>
      </p:graphicFrame>
      <p:graphicFrame>
        <p:nvGraphicFramePr>
          <p:cNvPr id="8" name="Table 8">
            <a:extLst>
              <a:ext uri="{FF2B5EF4-FFF2-40B4-BE49-F238E27FC236}">
                <a16:creationId xmlns:a16="http://schemas.microsoft.com/office/drawing/2014/main" xmlns="" id="{C77B5EBD-C956-4144-8FEB-37EDBBCAEC9C}"/>
              </a:ext>
            </a:extLst>
          </p:cNvPr>
          <p:cNvGraphicFramePr>
            <a:graphicFrameLocks noGrp="1"/>
          </p:cNvGraphicFramePr>
          <p:nvPr>
            <p:extLst>
              <p:ext uri="{D42A27DB-BD31-4B8C-83A1-F6EECF244321}">
                <p14:modId xmlns:p14="http://schemas.microsoft.com/office/powerpoint/2010/main" xmlns=""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xmlns="" val="2888597264"/>
                    </a:ext>
                  </a:extLst>
                </a:gridCol>
                <a:gridCol w="1004662">
                  <a:extLst>
                    <a:ext uri="{9D8B030D-6E8A-4147-A177-3AD203B41FA5}">
                      <a16:colId xmlns:a16="http://schemas.microsoft.com/office/drawing/2014/main" xmlns="" val="1541108559"/>
                    </a:ext>
                  </a:extLst>
                </a:gridCol>
                <a:gridCol w="1102197">
                  <a:extLst>
                    <a:ext uri="{9D8B030D-6E8A-4147-A177-3AD203B41FA5}">
                      <a16:colId xmlns:a16="http://schemas.microsoft.com/office/drawing/2014/main" xmlns="" val="2754302973"/>
                    </a:ext>
                  </a:extLst>
                </a:gridCol>
                <a:gridCol w="1381722">
                  <a:extLst>
                    <a:ext uri="{9D8B030D-6E8A-4147-A177-3AD203B41FA5}">
                      <a16:colId xmlns:a16="http://schemas.microsoft.com/office/drawing/2014/main" xmlns=""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xmlns=""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xmlns=""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xmlns=""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xmlns=""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xmlns=""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xmlns="" val="2966554977"/>
                  </a:ext>
                </a:extLst>
              </a:tr>
            </a:tbl>
          </a:graphicData>
        </a:graphic>
      </p:graphicFrame>
      <p:sp>
        <p:nvSpPr>
          <p:cNvPr id="22" name="TextBox 21">
            <a:extLst>
              <a:ext uri="{FF2B5EF4-FFF2-40B4-BE49-F238E27FC236}">
                <a16:creationId xmlns:a16="http://schemas.microsoft.com/office/drawing/2014/main" xmlns=""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xmlns="" val="861500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xmlns="" id="{B7859107-CF04-4B7C-9F0D-1271B2C86FAC}"/>
              </a:ext>
            </a:extLst>
          </p:cNvPr>
          <p:cNvGraphicFramePr>
            <a:graphicFrameLocks noGrp="1"/>
          </p:cNvGraphicFramePr>
          <p:nvPr>
            <p:extLst>
              <p:ext uri="{D42A27DB-BD31-4B8C-83A1-F6EECF244321}">
                <p14:modId xmlns:p14="http://schemas.microsoft.com/office/powerpoint/2010/main" xmlns=""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xmlns="" val="4281842409"/>
                    </a:ext>
                  </a:extLst>
                </a:gridCol>
                <a:gridCol w="844004">
                  <a:extLst>
                    <a:ext uri="{9D8B030D-6E8A-4147-A177-3AD203B41FA5}">
                      <a16:colId xmlns:a16="http://schemas.microsoft.com/office/drawing/2014/main" xmlns="" val="1828035792"/>
                    </a:ext>
                  </a:extLst>
                </a:gridCol>
                <a:gridCol w="891444">
                  <a:extLst>
                    <a:ext uri="{9D8B030D-6E8A-4147-A177-3AD203B41FA5}">
                      <a16:colId xmlns:a16="http://schemas.microsoft.com/office/drawing/2014/main" xmlns="" val="3959493839"/>
                    </a:ext>
                  </a:extLst>
                </a:gridCol>
                <a:gridCol w="809960">
                  <a:extLst>
                    <a:ext uri="{9D8B030D-6E8A-4147-A177-3AD203B41FA5}">
                      <a16:colId xmlns:a16="http://schemas.microsoft.com/office/drawing/2014/main" xmlns="" val="134906452"/>
                    </a:ext>
                  </a:extLst>
                </a:gridCol>
                <a:gridCol w="760749">
                  <a:extLst>
                    <a:ext uri="{9D8B030D-6E8A-4147-A177-3AD203B41FA5}">
                      <a16:colId xmlns:a16="http://schemas.microsoft.com/office/drawing/2014/main" xmlns="" val="3154597178"/>
                    </a:ext>
                  </a:extLst>
                </a:gridCol>
                <a:gridCol w="643733">
                  <a:extLst>
                    <a:ext uri="{9D8B030D-6E8A-4147-A177-3AD203B41FA5}">
                      <a16:colId xmlns:a16="http://schemas.microsoft.com/office/drawing/2014/main" xmlns="" val="3510364596"/>
                    </a:ext>
                  </a:extLst>
                </a:gridCol>
                <a:gridCol w="819400">
                  <a:extLst>
                    <a:ext uri="{9D8B030D-6E8A-4147-A177-3AD203B41FA5}">
                      <a16:colId xmlns:a16="http://schemas.microsoft.com/office/drawing/2014/main" xmlns="" val="3748019610"/>
                    </a:ext>
                  </a:extLst>
                </a:gridCol>
                <a:gridCol w="844004">
                  <a:extLst>
                    <a:ext uri="{9D8B030D-6E8A-4147-A177-3AD203B41FA5}">
                      <a16:colId xmlns:a16="http://schemas.microsoft.com/office/drawing/2014/main" xmlns="" val="2431812078"/>
                    </a:ext>
                  </a:extLst>
                </a:gridCol>
                <a:gridCol w="924385">
                  <a:extLst>
                    <a:ext uri="{9D8B030D-6E8A-4147-A177-3AD203B41FA5}">
                      <a16:colId xmlns:a16="http://schemas.microsoft.com/office/drawing/2014/main" xmlns="" val="647236766"/>
                    </a:ext>
                  </a:extLst>
                </a:gridCol>
                <a:gridCol w="991370">
                  <a:extLst>
                    <a:ext uri="{9D8B030D-6E8A-4147-A177-3AD203B41FA5}">
                      <a16:colId xmlns:a16="http://schemas.microsoft.com/office/drawing/2014/main" xmlns=""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xmlns=""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xmlns=""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xmlns=""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xmlns=""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xmlns=""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xmlns=""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xmlns="" val="747341294"/>
                  </a:ext>
                </a:extLst>
              </a:tr>
            </a:tbl>
          </a:graphicData>
        </a:graphic>
      </p:graphicFrame>
      <p:pic>
        <p:nvPicPr>
          <p:cNvPr id="4" name="Picture 3">
            <a:extLst>
              <a:ext uri="{FF2B5EF4-FFF2-40B4-BE49-F238E27FC236}">
                <a16:creationId xmlns:a16="http://schemas.microsoft.com/office/drawing/2014/main" xmlns=""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xmlns=""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xmlns=""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8" name="Picture 7"/>
          <p:cNvPicPr/>
          <p:nvPr/>
        </p:nvPicPr>
        <p:blipFill>
          <a:blip r:embed="rId2"/>
          <a:srcRect/>
          <a:stretch>
            <a:fillRect/>
          </a:stretch>
        </p:blipFill>
        <p:spPr bwMode="auto">
          <a:xfrm>
            <a:off x="473982" y="1444780"/>
            <a:ext cx="8029938" cy="2879026"/>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47857" y="4637144"/>
            <a:ext cx="8104472" cy="1561950"/>
          </a:xfrm>
          <a:prstGeom prst="rect">
            <a:avLst/>
          </a:prstGeom>
          <a:noFill/>
          <a:ln w="9525">
            <a:noFill/>
            <a:miter lim="800000"/>
            <a:headEnd/>
            <a:tailEnd/>
          </a:ln>
        </p:spPr>
      </p:pic>
      <p:sp>
        <p:nvSpPr>
          <p:cNvPr id="10" name="Right Arrow 9"/>
          <p:cNvSpPr/>
          <p:nvPr/>
        </p:nvSpPr>
        <p:spPr>
          <a:xfrm>
            <a:off x="8490857" y="2521131"/>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dirty="0" smtClean="0"/>
              <a:t>class distribution For HDFC, KOTAK, and SBI stock</a:t>
            </a:r>
            <a:endParaRPr lang="en-US" dirty="0"/>
          </a:p>
        </p:txBody>
      </p:sp>
      <p:sp>
        <p:nvSpPr>
          <p:cNvPr id="13" name="Right Arrow 12"/>
          <p:cNvSpPr/>
          <p:nvPr/>
        </p:nvSpPr>
        <p:spPr>
          <a:xfrm>
            <a:off x="8552329" y="5230906"/>
            <a:ext cx="8202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0765" y="4650377"/>
            <a:ext cx="2345808" cy="1477328"/>
          </a:xfrm>
          <a:prstGeom prst="rect">
            <a:avLst/>
          </a:prstGeom>
          <a:solidFill>
            <a:schemeClr val="accent1">
              <a:lumMod val="60000"/>
              <a:lumOff val="40000"/>
            </a:schemeClr>
          </a:solidFill>
        </p:spPr>
        <p:txBody>
          <a:bodyPr wrap="square">
            <a:spAutoFit/>
          </a:bodyPr>
          <a:lstStyle/>
          <a:p>
            <a:r>
              <a:rPr lang="en-US" dirty="0" smtClean="0"/>
              <a:t>Close values of HDFCBANK, KOTAK BANK, and SBIBANK stock from 2000 to 2022</a:t>
            </a:r>
            <a:endParaRPr lang="en-US" dirty="0"/>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3434</TotalTime>
  <Words>2136</Words>
  <Application>Microsoft Office PowerPoint</Application>
  <PresentationFormat>Custom</PresentationFormat>
  <Paragraphs>548</Paragraphs>
  <Slides>24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Roboto Slab</vt:lpstr>
      <vt:lpstr>Calibri</vt:lpstr>
      <vt:lpstr>Roboto Slab (Body)</vt:lpstr>
      <vt:lpstr>Times New Roman</vt:lpstr>
      <vt:lpstr>Wingdings</vt:lpstr>
      <vt:lpstr>Roboto Slab (Headings)</vt:lpstr>
      <vt:lpstr>Office Theme</vt:lpstr>
      <vt:lpstr>1_Office Theme</vt:lpstr>
      <vt:lpstr>Modelling direction detection in selected stocks in Indian BFSI sector</vt:lpstr>
      <vt:lpstr>Introduction </vt:lpstr>
      <vt:lpstr>Literature Review </vt:lpstr>
      <vt:lpstr>Problem Statement</vt:lpstr>
      <vt:lpstr>Project Objectives  </vt:lpstr>
      <vt:lpstr>Project Methodology</vt:lpstr>
      <vt:lpstr>Business Understanding</vt:lpstr>
      <vt:lpstr>Data Understanding </vt:lpstr>
      <vt:lpstr>Data Understanding </vt:lpstr>
      <vt:lpstr>Data Understanding </vt:lpstr>
      <vt:lpstr>Data Understanding </vt:lpstr>
      <vt:lpstr>Data Preparation</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 Risk-Adjusted Returns  </vt:lpstr>
      <vt:lpstr>Model Deployment </vt:lpstr>
      <vt:lpstr>Conclusion and Future Work</vt:lpstr>
      <vt:lpstr>References</vt:lpstr>
      <vt:lpstr>Annexure</vt:lpstr>
      <vt:lpstr>Slide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371</cp:revision>
  <dcterms:created xsi:type="dcterms:W3CDTF">2020-01-23T06:03:51Z</dcterms:created>
  <dcterms:modified xsi:type="dcterms:W3CDTF">2023-02-20T03:43:17Z</dcterms:modified>
</cp:coreProperties>
</file>